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1" r:id="rId5"/>
    <p:sldId id="260" r:id="rId6"/>
    <p:sldId id="262" r:id="rId7"/>
    <p:sldId id="263" r:id="rId8"/>
    <p:sldId id="256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80"/>
    <a:srgbClr val="FF00FF"/>
    <a:srgbClr val="FF9900"/>
    <a:srgbClr val="3333CC"/>
    <a:srgbClr val="8333C5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0929"/>
  </p:normalViewPr>
  <p:slideViewPr>
    <p:cSldViewPr snapToGrid="0">
      <p:cViewPr varScale="1">
        <p:scale>
          <a:sx n="63" d="100"/>
          <a:sy n="63" d="100"/>
        </p:scale>
        <p:origin x="-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FBF62-9B7C-5844-9F13-CE79CE9427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8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F357E-9CB7-DE4F-9984-537C67C418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6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257D1-165A-3548-9141-9C8F0C404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C4F0C-B939-F542-ACBE-28B77F6F33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3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CE572-5D16-CF4A-8B3C-8D0E8C8938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6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0EA52-5E9A-764B-BAE1-F072D2DB9B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2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0DC8B-ECD4-EC44-A3FA-EBF206B3D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2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60120-7FFC-6A47-AF74-A0C82F480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0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1F91B-B44A-3349-835B-73BBB3195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4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14AB6-C9A5-9344-9A11-D6C51EA461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5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E510D-1A3A-7245-BA1B-5E00AC4E95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3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FF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0D6B00-ACC2-7247-85AA-C56C0D8292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>
                <a:solidFill>
                  <a:srgbClr val="8333C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Solving Literal Equations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143000" y="1981200"/>
            <a:ext cx="67818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/>
              <a:t>Use inverse operations to solve </a:t>
            </a:r>
            <a:r>
              <a:rPr lang="en-US" sz="4200" b="1" i="1">
                <a:solidFill>
                  <a:srgbClr val="8333C5"/>
                </a:solidFill>
              </a:rPr>
              <a:t>literal equations</a:t>
            </a:r>
            <a:r>
              <a:rPr lang="en-US" sz="4200"/>
              <a:t> for a specified variable.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 rot="898467">
            <a:off x="588963" y="4454525"/>
            <a:ext cx="2357437" cy="636588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ax + by = 10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 rot="20360508">
            <a:off x="3970338" y="4570413"/>
            <a:ext cx="1828800" cy="63658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339933"/>
                </a:solidFill>
              </a:rPr>
              <a:t>v = l</a:t>
            </a:r>
            <a:r>
              <a:rPr lang="en-US" sz="800" i="1">
                <a:solidFill>
                  <a:srgbClr val="339933"/>
                </a:solidFill>
              </a:rPr>
              <a:t> </a:t>
            </a:r>
            <a:r>
              <a:rPr lang="en-US" sz="3200" i="1">
                <a:solidFill>
                  <a:srgbClr val="339933"/>
                </a:solidFill>
              </a:rPr>
              <a:t>w</a:t>
            </a:r>
            <a:r>
              <a:rPr lang="en-US" sz="800" i="1">
                <a:solidFill>
                  <a:srgbClr val="339933"/>
                </a:solidFill>
              </a:rPr>
              <a:t> </a:t>
            </a:r>
            <a:r>
              <a:rPr lang="en-US" sz="3200" i="1">
                <a:solidFill>
                  <a:srgbClr val="339933"/>
                </a:solidFill>
              </a:rPr>
              <a:t>h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 rot="-405190">
            <a:off x="1831975" y="5562600"/>
            <a:ext cx="1752600" cy="636588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 = I</a:t>
            </a:r>
            <a:r>
              <a:rPr lang="en-US" sz="3200">
                <a:cs typeface="Times New Roman" charset="0"/>
              </a:rPr>
              <a:t>•</a:t>
            </a:r>
            <a:r>
              <a:rPr lang="en-US" sz="3200"/>
              <a:t>R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 rot="1211997">
            <a:off x="6621463" y="4646613"/>
            <a:ext cx="2133600" cy="636587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333C5"/>
                </a:solidFill>
              </a:rPr>
              <a:t>m</a:t>
            </a:r>
            <a:r>
              <a:rPr lang="en-US" sz="800">
                <a:solidFill>
                  <a:srgbClr val="8333C5"/>
                </a:solidFill>
              </a:rPr>
              <a:t> </a:t>
            </a:r>
            <a:r>
              <a:rPr lang="en-US" sz="3200">
                <a:solidFill>
                  <a:srgbClr val="8333C5"/>
                </a:solidFill>
              </a:rPr>
              <a:t>x + b = y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 rot="459166">
            <a:off x="5254625" y="5715000"/>
            <a:ext cx="2514600" cy="636588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3a + 2c = 4m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09538"/>
            <a:ext cx="8023225" cy="1143000"/>
          </a:xfrm>
        </p:spPr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Practice: Solving Literal Equations.</a:t>
            </a:r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963613" y="1654175"/>
            <a:ext cx="8112125" cy="4587875"/>
            <a:chOff x="409" y="1078"/>
            <a:chExt cx="5110" cy="2890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409" y="1088"/>
              <a:ext cx="2397" cy="2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914400" indent="-4572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371600" indent="-4572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828800" indent="-4572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286000" indent="-4572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25000"/>
                </a:spcBef>
                <a:buFontTx/>
                <a:buAutoNum type="arabicPeriod"/>
              </a:pPr>
              <a:r>
                <a:rPr lang="en-US" b="1"/>
                <a:t>t + y = p  for t</a:t>
              </a:r>
            </a:p>
            <a:p>
              <a:pPr>
                <a:spcBef>
                  <a:spcPct val="25000"/>
                </a:spcBef>
                <a:buFontTx/>
                <a:buAutoNum type="arabicPeriod"/>
              </a:pPr>
              <a:r>
                <a:rPr lang="en-US" b="1"/>
                <a:t>abc = d for c</a:t>
              </a:r>
            </a:p>
            <a:p>
              <a:pPr>
                <a:spcBef>
                  <a:spcPct val="25000"/>
                </a:spcBef>
                <a:buFontTx/>
                <a:buAutoNum type="arabicPeriod"/>
              </a:pPr>
              <a:r>
                <a:rPr lang="en-US" b="1"/>
                <a:t>n + m – a = d for m</a:t>
              </a:r>
            </a:p>
            <a:p>
              <a:pPr>
                <a:spcBef>
                  <a:spcPct val="25000"/>
                </a:spcBef>
                <a:buFontTx/>
                <a:buAutoNum type="arabicPeriod"/>
              </a:pPr>
              <a:r>
                <a:rPr lang="en-US" b="1"/>
                <a:t>ax + by = c for x</a:t>
              </a:r>
            </a:p>
            <a:p>
              <a:pPr>
                <a:spcBef>
                  <a:spcPct val="25000"/>
                </a:spcBef>
                <a:buFontTx/>
                <a:buAutoNum type="arabicPeriod"/>
              </a:pPr>
              <a:r>
                <a:rPr lang="en-US" b="1"/>
                <a:t>E = IR  for R</a:t>
              </a:r>
            </a:p>
            <a:p>
              <a:pPr>
                <a:spcBef>
                  <a:spcPct val="25000"/>
                </a:spcBef>
                <a:buFontTx/>
                <a:buAutoNum type="arabicPeriod"/>
              </a:pPr>
              <a:r>
                <a:rPr lang="en-US" b="1"/>
                <a:t>3m + 2n = 7</a:t>
              </a:r>
            </a:p>
            <a:p>
              <a:pPr>
                <a:spcBef>
                  <a:spcPct val="25000"/>
                </a:spcBef>
                <a:buFontTx/>
                <a:buAutoNum type="arabicPeriod"/>
              </a:pPr>
              <a:r>
                <a:rPr lang="en-US" b="1"/>
                <a:t>3x + y = T     for T</a:t>
              </a:r>
            </a:p>
            <a:p>
              <a:pPr>
                <a:spcBef>
                  <a:spcPct val="25000"/>
                </a:spcBef>
                <a:buFontTx/>
                <a:buAutoNum type="arabicPeriod"/>
              </a:pPr>
              <a:r>
                <a:rPr lang="en-US" b="1"/>
                <a:t>ab + c  =  d    for b</a:t>
              </a:r>
            </a:p>
            <a:p>
              <a:pPr>
                <a:spcBef>
                  <a:spcPct val="25000"/>
                </a:spcBef>
                <a:buFontTx/>
                <a:buAutoNum type="arabicPeriod"/>
              </a:pPr>
              <a:r>
                <a:rPr lang="en-US" b="1"/>
                <a:t>4a – 3 = D  for a</a:t>
              </a:r>
            </a:p>
            <a:p>
              <a:pPr>
                <a:spcBef>
                  <a:spcPct val="25000"/>
                </a:spcBef>
                <a:buFontTx/>
                <a:buAutoNum type="arabicPeriod"/>
              </a:pPr>
              <a:r>
                <a:rPr lang="en-US" b="1"/>
                <a:t> m = dh + rt for h</a:t>
              </a: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2685" y="1078"/>
              <a:ext cx="2834" cy="2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914400" indent="-4572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371600" indent="-4572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828800" indent="-4572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286000" indent="-457200" algn="l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25000"/>
                </a:spcBef>
                <a:buFontTx/>
                <a:buAutoNum type="arabicPeriod" startAt="11"/>
              </a:pPr>
              <a:r>
                <a:rPr lang="en-US" b="1"/>
                <a:t> tmp = 32  for m</a:t>
              </a:r>
            </a:p>
            <a:p>
              <a:pPr>
                <a:spcBef>
                  <a:spcPct val="25000"/>
                </a:spcBef>
                <a:buFontTx/>
                <a:buAutoNum type="arabicPeriod" startAt="11"/>
              </a:pPr>
              <a:r>
                <a:rPr lang="en-US" b="1"/>
                <a:t> ND + 3 = 7  for N</a:t>
              </a:r>
            </a:p>
            <a:p>
              <a:pPr>
                <a:spcBef>
                  <a:spcPct val="25000"/>
                </a:spcBef>
                <a:buFontTx/>
                <a:buAutoNum type="arabicPeriod" startAt="11"/>
              </a:pPr>
              <a:r>
                <a:rPr lang="en-US" b="1"/>
                <a:t>  AM + PN = R + 7  for A</a:t>
              </a:r>
            </a:p>
            <a:p>
              <a:pPr>
                <a:spcBef>
                  <a:spcPct val="25000"/>
                </a:spcBef>
                <a:buFontTx/>
                <a:buAutoNum type="arabicPeriod" startAt="11"/>
              </a:pPr>
              <a:r>
                <a:rPr lang="en-US" b="1"/>
                <a:t>  4x + 3y = 12  for x</a:t>
              </a:r>
            </a:p>
            <a:p>
              <a:pPr>
                <a:spcBef>
                  <a:spcPct val="25000"/>
                </a:spcBef>
                <a:buFontTx/>
                <a:buAutoNum type="arabicPeriod" startAt="11"/>
              </a:pPr>
              <a:r>
                <a:rPr lang="en-US" b="1"/>
                <a:t>  15 = 5A + 6B  for B</a:t>
              </a:r>
            </a:p>
            <a:p>
              <a:pPr>
                <a:spcBef>
                  <a:spcPct val="25000"/>
                </a:spcBef>
                <a:buFontTx/>
                <a:buAutoNum type="arabicPeriod" startAt="11"/>
              </a:pPr>
              <a:r>
                <a:rPr lang="en-US" b="1"/>
                <a:t>  y = x – 2A  for x</a:t>
              </a:r>
            </a:p>
            <a:p>
              <a:pPr>
                <a:spcBef>
                  <a:spcPct val="25000"/>
                </a:spcBef>
                <a:buFontTx/>
                <a:buAutoNum type="arabicPeriod" startAt="11"/>
              </a:pPr>
              <a:r>
                <a:rPr lang="en-US" b="1"/>
                <a:t>  NP =  BD + RT  for P</a:t>
              </a:r>
            </a:p>
            <a:p>
              <a:pPr>
                <a:spcBef>
                  <a:spcPct val="25000"/>
                </a:spcBef>
                <a:buFontTx/>
                <a:buAutoNum type="arabicPeriod" startAt="11"/>
              </a:pPr>
              <a:r>
                <a:rPr lang="en-US" b="1"/>
                <a:t>  F + 7  =  MN – 2  for M</a:t>
              </a:r>
            </a:p>
            <a:p>
              <a:pPr>
                <a:spcBef>
                  <a:spcPct val="25000"/>
                </a:spcBef>
                <a:buFontTx/>
                <a:buAutoNum type="arabicPeriod" startAt="11"/>
              </a:pPr>
              <a:r>
                <a:rPr lang="en-US" b="1"/>
                <a:t>  AB +  CD  + P  = 12  for P</a:t>
              </a:r>
            </a:p>
            <a:p>
              <a:pPr>
                <a:spcBef>
                  <a:spcPct val="25000"/>
                </a:spcBef>
                <a:buFontTx/>
                <a:buAutoNum type="arabicPeriod" startAt="11"/>
              </a:pPr>
              <a:r>
                <a:rPr lang="en-US" b="1"/>
                <a:t>  RZ – 2 = FG + 2  for F</a:t>
              </a:r>
            </a:p>
          </p:txBody>
        </p:sp>
      </p:grp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14400" y="1090613"/>
            <a:ext cx="790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/>
              <a:t>Solve for the specified variable in terms of the others.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0" y="4343400"/>
            <a:ext cx="1597025" cy="76835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Review Inverse Operations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7200" y="1600200"/>
            <a:ext cx="2636838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3600" b="1"/>
              <a:t>5x – 2  =  8</a:t>
            </a:r>
            <a:endParaRPr lang="en-US" sz="3600" b="1">
              <a:solidFill>
                <a:srgbClr val="000000"/>
              </a:solidFill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298575" y="3748088"/>
            <a:ext cx="542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452688" y="3730625"/>
            <a:ext cx="842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990600" y="2903538"/>
            <a:ext cx="8429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284413" y="2897188"/>
            <a:ext cx="842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974725" y="2170113"/>
            <a:ext cx="2097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4000" b="1">
                <a:latin typeface="Garamond" charset="0"/>
              </a:rPr>
              <a:t>+2     +2  </a:t>
            </a:r>
            <a:endParaRPr lang="en-US" sz="3200" b="1">
              <a:solidFill>
                <a:srgbClr val="FFFF00"/>
              </a:solidFill>
              <a:latin typeface="Garamond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263650" y="3057525"/>
            <a:ext cx="2189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4000" b="1">
                <a:latin typeface="Garamond" charset="0"/>
              </a:rPr>
              <a:t>5x  =  10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339850" y="3671888"/>
            <a:ext cx="2087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4000" b="1">
                <a:latin typeface="Garamond" charset="0"/>
              </a:rPr>
              <a:t>5         5  </a:t>
            </a:r>
            <a:endParaRPr lang="en-US" sz="3200" b="1">
              <a:solidFill>
                <a:srgbClr val="FFFF00"/>
              </a:solidFill>
              <a:latin typeface="Garamond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676400" y="4343400"/>
            <a:ext cx="167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</a:pPr>
            <a:r>
              <a:rPr 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charset="0"/>
              </a:rPr>
              <a:t>x = 2</a:t>
            </a:r>
            <a:endParaRPr lang="en-US" sz="1800">
              <a:latin typeface="Garamond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265488" y="1397000"/>
            <a:ext cx="51085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To solve for x, we need to get rid of the 5 and the  – 2.  Which one first?  HOW?</a:t>
            </a:r>
          </a:p>
          <a:p>
            <a:pPr algn="l">
              <a:spcBef>
                <a:spcPct val="50000"/>
              </a:spcBef>
            </a:pPr>
            <a:r>
              <a:rPr lang="en-US"/>
              <a:t>       </a:t>
            </a:r>
            <a:r>
              <a:rPr lang="en-US">
                <a:solidFill>
                  <a:srgbClr val="FF3300"/>
                </a:solidFill>
              </a:rPr>
              <a:t>Add 2 to both sides.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1266825" y="1633538"/>
            <a:ext cx="404813" cy="13446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617913" y="3200400"/>
            <a:ext cx="530383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Next, get rid of the 5.  HOW?  </a:t>
            </a:r>
          </a:p>
          <a:p>
            <a:pPr algn="l">
              <a:spcBef>
                <a:spcPct val="50000"/>
              </a:spcBef>
            </a:pPr>
            <a:r>
              <a:rPr lang="en-US"/>
              <a:t>        </a:t>
            </a:r>
            <a:r>
              <a:rPr lang="en-US">
                <a:solidFill>
                  <a:srgbClr val="FF3300"/>
                </a:solidFill>
              </a:rPr>
              <a:t>Divide both sides by 5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1457325" y="3078163"/>
            <a:ext cx="117475" cy="1162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1" grpId="0" build="p" autoUpdateAnimBg="0" advAuto="0"/>
      <p:bldP spid="7173" grpId="0" animBg="1"/>
      <p:bldP spid="7174" grpId="0" animBg="1"/>
      <p:bldP spid="7175" grpId="0" animBg="1"/>
      <p:bldP spid="7176" grpId="0" animBg="1"/>
      <p:bldP spid="7178" grpId="0" autoUpdateAnimBg="0"/>
      <p:bldP spid="7179" grpId="0" autoUpdateAnimBg="0"/>
      <p:bldP spid="7180" grpId="0" autoUpdateAnimBg="0"/>
      <p:bldP spid="7182" grpId="0" autoUpdateAnimBg="0"/>
      <p:bldP spid="7183" grpId="0" build="p" autoUpdateAnimBg="0"/>
      <p:bldP spid="7184" grpId="0" animBg="1"/>
      <p:bldP spid="7185" grpId="0" build="p" autoUpdateAnimBg="0"/>
      <p:bldP spid="71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6200"/>
            <a:ext cx="7772400" cy="1143000"/>
          </a:xfrm>
        </p:spPr>
        <p:txBody>
          <a:bodyPr/>
          <a:lstStyle/>
          <a:p>
            <a:r>
              <a:rPr lang="en-US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To solve literal equations: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382000" cy="529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5000"/>
              </a:spcBef>
            </a:pPr>
            <a:r>
              <a:rPr lang="en-US" sz="3500" b="1" i="1"/>
              <a:t>---</a:t>
            </a:r>
            <a:r>
              <a:rPr lang="en-US" sz="3500" i="1"/>
              <a:t> Identify the variable for which you are solving…the one we want to isolate.</a:t>
            </a:r>
          </a:p>
          <a:p>
            <a:pPr algn="l">
              <a:spcBef>
                <a:spcPct val="25000"/>
              </a:spcBef>
            </a:pPr>
            <a:r>
              <a:rPr lang="en-US" sz="3500" b="1" i="1"/>
              <a:t>---</a:t>
            </a:r>
            <a:r>
              <a:rPr lang="en-US" sz="3500" i="1"/>
              <a:t> Use inverse operations to isolate that variable.</a:t>
            </a:r>
          </a:p>
          <a:p>
            <a:pPr algn="l">
              <a:spcBef>
                <a:spcPct val="25000"/>
              </a:spcBef>
            </a:pPr>
            <a:r>
              <a:rPr lang="en-US" sz="3500" b="1" i="1"/>
              <a:t>---</a:t>
            </a:r>
            <a:r>
              <a:rPr lang="en-US" sz="3500" i="1"/>
              <a:t> Combining like terms is not usually possible.</a:t>
            </a:r>
          </a:p>
          <a:p>
            <a:pPr algn="l">
              <a:spcBef>
                <a:spcPct val="25000"/>
              </a:spcBef>
            </a:pPr>
            <a:r>
              <a:rPr lang="en-US" sz="3500" b="1" i="1"/>
              <a:t>--- </a:t>
            </a:r>
            <a:r>
              <a:rPr lang="en-US" sz="3500" i="1"/>
              <a:t>Add grouping symbols (i.e. parentheses) if needed to make sure the order of operations does not change.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354138" y="3082925"/>
            <a:ext cx="2755900" cy="782638"/>
          </a:xfrm>
          <a:prstGeom prst="rect">
            <a:avLst/>
          </a:prstGeom>
          <a:solidFill>
            <a:srgbClr val="FFFF00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177800"/>
            <a:ext cx="7772400" cy="1143000"/>
          </a:xfrm>
        </p:spPr>
        <p:txBody>
          <a:bodyPr/>
          <a:lstStyle/>
          <a:p>
            <a:r>
              <a:rPr lang="en-US" b="1"/>
              <a:t>Solve  </a:t>
            </a:r>
            <a:r>
              <a:rPr lang="en-US" b="1" i="1"/>
              <a:t>m</a:t>
            </a:r>
            <a:r>
              <a:rPr lang="en-US" b="1"/>
              <a:t> + </a:t>
            </a:r>
            <a:r>
              <a:rPr lang="en-US" b="1" i="1"/>
              <a:t>a</a:t>
            </a:r>
            <a:r>
              <a:rPr lang="en-US" b="1"/>
              <a:t> = </a:t>
            </a:r>
            <a:r>
              <a:rPr lang="en-US" b="1" i="1"/>
              <a:t>p</a:t>
            </a:r>
            <a:r>
              <a:rPr lang="en-US" b="1"/>
              <a:t>  for  </a:t>
            </a:r>
            <a:r>
              <a:rPr lang="en-US" b="1" i="1"/>
              <a:t>m</a:t>
            </a:r>
            <a:r>
              <a:rPr lang="en-US" b="1"/>
              <a:t>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44550" y="1725613"/>
            <a:ext cx="2755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>
                <a:solidFill>
                  <a:schemeClr val="tx2"/>
                </a:solidFill>
              </a:rPr>
              <a:t>m</a:t>
            </a:r>
            <a:r>
              <a:rPr lang="en-US" sz="4000">
                <a:solidFill>
                  <a:schemeClr val="tx2"/>
                </a:solidFill>
              </a:rPr>
              <a:t> + </a:t>
            </a:r>
            <a:r>
              <a:rPr lang="en-US" sz="4000" i="1">
                <a:solidFill>
                  <a:schemeClr val="tx2"/>
                </a:solidFill>
              </a:rPr>
              <a:t>a</a:t>
            </a:r>
            <a:r>
              <a:rPr lang="en-US" sz="4000">
                <a:solidFill>
                  <a:schemeClr val="tx2"/>
                </a:solidFill>
              </a:rPr>
              <a:t> = </a:t>
            </a:r>
            <a:r>
              <a:rPr lang="en-US" sz="4000" i="1">
                <a:solidFill>
                  <a:schemeClr val="tx2"/>
                </a:solidFill>
              </a:rPr>
              <a:t>p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97375" y="2459038"/>
            <a:ext cx="4427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i="1"/>
              <a:t>We need to get rid of the + a.</a:t>
            </a:r>
          </a:p>
          <a:p>
            <a:pPr algn="l"/>
            <a:r>
              <a:rPr lang="en-US" b="1" i="1">
                <a:solidFill>
                  <a:srgbClr val="FF3300"/>
                </a:solidFill>
              </a:rPr>
              <a:t>     Subtract a from both sides.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268413" y="2233613"/>
            <a:ext cx="2443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/>
              <a:t> </a:t>
            </a:r>
            <a:r>
              <a:rPr lang="en-US" sz="4000" b="1"/>
              <a:t>–</a:t>
            </a:r>
            <a:r>
              <a:rPr lang="en-US" sz="4000" i="1"/>
              <a:t> a     </a:t>
            </a:r>
            <a:r>
              <a:rPr lang="en-US" sz="4000" b="1"/>
              <a:t>–</a:t>
            </a:r>
            <a:r>
              <a:rPr lang="en-US" sz="4000" i="1"/>
              <a:t> a</a:t>
            </a:r>
            <a:r>
              <a:rPr lang="en-US" sz="4000"/>
              <a:t> 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404938" y="2860675"/>
            <a:ext cx="822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616200" y="2855913"/>
            <a:ext cx="822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797050" y="1816100"/>
            <a:ext cx="222250" cy="11239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271963" y="3578225"/>
            <a:ext cx="4194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Since </a:t>
            </a:r>
            <a:r>
              <a:rPr lang="en-US" i="1"/>
              <a:t>p</a:t>
            </a:r>
            <a:r>
              <a:rPr lang="en-US"/>
              <a:t> and </a:t>
            </a:r>
            <a:r>
              <a:rPr lang="en-US" i="1"/>
              <a:t>a</a:t>
            </a:r>
            <a:r>
              <a:rPr lang="en-US"/>
              <a:t> are not like terms, we cannot combine them.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97025" y="3055938"/>
            <a:ext cx="228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/>
              <a:t>m </a:t>
            </a:r>
            <a:r>
              <a:rPr lang="en-US" sz="4000" b="1"/>
              <a:t>=</a:t>
            </a:r>
            <a:r>
              <a:rPr lang="en-US" sz="4000" i="1"/>
              <a:t> p</a:t>
            </a:r>
            <a:r>
              <a:rPr lang="en-US" sz="4000"/>
              <a:t> </a:t>
            </a:r>
            <a:r>
              <a:rPr lang="en-US" sz="4000" b="1"/>
              <a:t>–</a:t>
            </a:r>
            <a:r>
              <a:rPr lang="en-US" sz="4000"/>
              <a:t> </a:t>
            </a:r>
            <a:r>
              <a:rPr lang="en-US" sz="4000" i="1"/>
              <a:t>a</a:t>
            </a:r>
            <a:r>
              <a:rPr lang="en-US" sz="4000"/>
              <a:t> </a:t>
            </a:r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777875" y="1782763"/>
            <a:ext cx="639763" cy="660400"/>
          </a:xfrm>
          <a:custGeom>
            <a:avLst/>
            <a:gdLst>
              <a:gd name="T0" fmla="*/ 80 w 352"/>
              <a:gd name="T1" fmla="*/ 368 h 416"/>
              <a:gd name="T2" fmla="*/ 320 w 352"/>
              <a:gd name="T3" fmla="*/ 320 h 416"/>
              <a:gd name="T4" fmla="*/ 272 w 352"/>
              <a:gd name="T5" fmla="*/ 32 h 416"/>
              <a:gd name="T6" fmla="*/ 32 w 352"/>
              <a:gd name="T7" fmla="*/ 128 h 416"/>
              <a:gd name="T8" fmla="*/ 80 w 352"/>
              <a:gd name="T9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" h="416">
                <a:moveTo>
                  <a:pt x="80" y="368"/>
                </a:moveTo>
                <a:cubicBezTo>
                  <a:pt x="184" y="372"/>
                  <a:pt x="288" y="376"/>
                  <a:pt x="320" y="320"/>
                </a:cubicBezTo>
                <a:cubicBezTo>
                  <a:pt x="352" y="264"/>
                  <a:pt x="320" y="64"/>
                  <a:pt x="272" y="32"/>
                </a:cubicBezTo>
                <a:cubicBezTo>
                  <a:pt x="224" y="0"/>
                  <a:pt x="64" y="64"/>
                  <a:pt x="32" y="128"/>
                </a:cubicBezTo>
                <a:cubicBezTo>
                  <a:pt x="0" y="192"/>
                  <a:pt x="40" y="304"/>
                  <a:pt x="80" y="41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479800" y="1292225"/>
            <a:ext cx="52593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/>
              <a:t>Identify the variable for which you need to solve.</a:t>
            </a:r>
            <a:r>
              <a:rPr lang="en-US" b="1">
                <a:solidFill>
                  <a:srgbClr val="008080"/>
                </a:solidFill>
              </a:rPr>
              <a:t>  </a:t>
            </a:r>
          </a:p>
          <a:p>
            <a:pPr algn="l"/>
            <a:r>
              <a:rPr lang="en-US" b="1">
                <a:solidFill>
                  <a:srgbClr val="FF3300"/>
                </a:solidFill>
              </a:rPr>
              <a:t>     We want to isolate the variable, </a:t>
            </a:r>
            <a:r>
              <a:rPr lang="en-US" b="1" i="1">
                <a:solidFill>
                  <a:srgbClr val="FF3300"/>
                </a:solidFill>
              </a:rPr>
              <a:t>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nimBg="1"/>
      <p:bldP spid="9221" grpId="0" build="p" autoUpdateAnimBg="0"/>
      <p:bldP spid="9222" grpId="0" autoUpdateAnimBg="0"/>
      <p:bldP spid="9223" grpId="0" animBg="1"/>
      <p:bldP spid="9224" grpId="0" animBg="1"/>
      <p:bldP spid="9225" grpId="0" animBg="1"/>
      <p:bldP spid="9226" grpId="0" autoUpdateAnimBg="0"/>
      <p:bldP spid="9227" grpId="0" autoUpdateAnimBg="0"/>
      <p:bldP spid="9229" grpId="0" animBg="1"/>
      <p:bldP spid="923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Freeform 22"/>
          <p:cNvSpPr>
            <a:spLocks/>
          </p:cNvSpPr>
          <p:nvPr/>
        </p:nvSpPr>
        <p:spPr bwMode="auto">
          <a:xfrm>
            <a:off x="482600" y="4586288"/>
            <a:ext cx="2717800" cy="1601787"/>
          </a:xfrm>
          <a:custGeom>
            <a:avLst/>
            <a:gdLst>
              <a:gd name="T0" fmla="*/ 140 w 1712"/>
              <a:gd name="T1" fmla="*/ 960 h 1165"/>
              <a:gd name="T2" fmla="*/ 823 w 1712"/>
              <a:gd name="T3" fmla="*/ 1149 h 1165"/>
              <a:gd name="T4" fmla="*/ 1539 w 1712"/>
              <a:gd name="T5" fmla="*/ 1034 h 1165"/>
              <a:gd name="T6" fmla="*/ 1646 w 1712"/>
              <a:gd name="T7" fmla="*/ 360 h 1165"/>
              <a:gd name="T8" fmla="*/ 1144 w 1712"/>
              <a:gd name="T9" fmla="*/ 30 h 1165"/>
              <a:gd name="T10" fmla="*/ 445 w 1712"/>
              <a:gd name="T11" fmla="*/ 179 h 1165"/>
              <a:gd name="T12" fmla="*/ 33 w 1712"/>
              <a:gd name="T13" fmla="*/ 269 h 1165"/>
              <a:gd name="T14" fmla="*/ 247 w 1712"/>
              <a:gd name="T15" fmla="*/ 1117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12" h="1165">
                <a:moveTo>
                  <a:pt x="140" y="960"/>
                </a:moveTo>
                <a:cubicBezTo>
                  <a:pt x="365" y="1048"/>
                  <a:pt x="590" y="1137"/>
                  <a:pt x="823" y="1149"/>
                </a:cubicBezTo>
                <a:cubicBezTo>
                  <a:pt x="1056" y="1161"/>
                  <a:pt x="1402" y="1165"/>
                  <a:pt x="1539" y="1034"/>
                </a:cubicBezTo>
                <a:cubicBezTo>
                  <a:pt x="1676" y="903"/>
                  <a:pt x="1712" y="527"/>
                  <a:pt x="1646" y="360"/>
                </a:cubicBezTo>
                <a:cubicBezTo>
                  <a:pt x="1580" y="193"/>
                  <a:pt x="1344" y="60"/>
                  <a:pt x="1144" y="30"/>
                </a:cubicBezTo>
                <a:cubicBezTo>
                  <a:pt x="944" y="0"/>
                  <a:pt x="630" y="139"/>
                  <a:pt x="445" y="179"/>
                </a:cubicBezTo>
                <a:cubicBezTo>
                  <a:pt x="260" y="219"/>
                  <a:pt x="66" y="113"/>
                  <a:pt x="33" y="269"/>
                </a:cubicBezTo>
                <a:cubicBezTo>
                  <a:pt x="0" y="425"/>
                  <a:pt x="123" y="771"/>
                  <a:pt x="247" y="1117"/>
                </a:cubicBezTo>
              </a:path>
            </a:pathLst>
          </a:custGeom>
          <a:solidFill>
            <a:srgbClr val="FFFF00"/>
          </a:solidFill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8900"/>
            <a:ext cx="7772400" cy="1143000"/>
          </a:xfrm>
        </p:spPr>
        <p:txBody>
          <a:bodyPr/>
          <a:lstStyle/>
          <a:p>
            <a:r>
              <a:rPr lang="en-US" b="1"/>
              <a:t>Solve V = </a:t>
            </a:r>
            <a:r>
              <a:rPr lang="en-US" b="1" i="1"/>
              <a:t>l</a:t>
            </a:r>
            <a:r>
              <a:rPr lang="en-US" b="1" i="1">
                <a:cs typeface="Times New Roman" charset="0"/>
              </a:rPr>
              <a:t>·w·h </a:t>
            </a:r>
            <a:r>
              <a:rPr lang="en-US" b="1">
                <a:cs typeface="Times New Roman" charset="0"/>
              </a:rPr>
              <a:t>for</a:t>
            </a:r>
            <a:r>
              <a:rPr lang="en-US" b="1" i="1">
                <a:cs typeface="Times New Roman" charset="0"/>
              </a:rPr>
              <a:t> w.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2427288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200"/>
              <a:t>V  = </a:t>
            </a:r>
            <a:r>
              <a:rPr lang="en-US" sz="4200" i="1">
                <a:solidFill>
                  <a:schemeClr val="tx2"/>
                </a:solidFill>
              </a:rPr>
              <a:t>l</a:t>
            </a:r>
            <a:r>
              <a:rPr lang="en-US" sz="4200" b="1" i="1">
                <a:solidFill>
                  <a:schemeClr val="tx2"/>
                </a:solidFill>
                <a:cs typeface="Times New Roman" charset="0"/>
              </a:rPr>
              <a:t>·</a:t>
            </a:r>
            <a:r>
              <a:rPr lang="en-US" sz="4200" i="1">
                <a:solidFill>
                  <a:schemeClr val="tx2"/>
                </a:solidFill>
                <a:cs typeface="Times New Roman" charset="0"/>
              </a:rPr>
              <a:t>w</a:t>
            </a:r>
            <a:r>
              <a:rPr lang="en-US" sz="4200" b="1" i="1">
                <a:solidFill>
                  <a:schemeClr val="tx2"/>
                </a:solidFill>
                <a:cs typeface="Times New Roman" charset="0"/>
              </a:rPr>
              <a:t>·</a:t>
            </a:r>
            <a:r>
              <a:rPr lang="en-US" sz="4200" i="1">
                <a:solidFill>
                  <a:schemeClr val="tx2"/>
                </a:solidFill>
                <a:cs typeface="Times New Roman" charset="0"/>
              </a:rPr>
              <a:t>h </a:t>
            </a: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2311400" y="1193800"/>
            <a:ext cx="457200" cy="660400"/>
          </a:xfrm>
          <a:custGeom>
            <a:avLst/>
            <a:gdLst>
              <a:gd name="T0" fmla="*/ 80 w 352"/>
              <a:gd name="T1" fmla="*/ 368 h 416"/>
              <a:gd name="T2" fmla="*/ 320 w 352"/>
              <a:gd name="T3" fmla="*/ 320 h 416"/>
              <a:gd name="T4" fmla="*/ 272 w 352"/>
              <a:gd name="T5" fmla="*/ 32 h 416"/>
              <a:gd name="T6" fmla="*/ 32 w 352"/>
              <a:gd name="T7" fmla="*/ 128 h 416"/>
              <a:gd name="T8" fmla="*/ 80 w 352"/>
              <a:gd name="T9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" h="416">
                <a:moveTo>
                  <a:pt x="80" y="368"/>
                </a:moveTo>
                <a:cubicBezTo>
                  <a:pt x="184" y="372"/>
                  <a:pt x="288" y="376"/>
                  <a:pt x="320" y="320"/>
                </a:cubicBezTo>
                <a:cubicBezTo>
                  <a:pt x="352" y="264"/>
                  <a:pt x="320" y="64"/>
                  <a:pt x="272" y="32"/>
                </a:cubicBezTo>
                <a:cubicBezTo>
                  <a:pt x="224" y="0"/>
                  <a:pt x="64" y="64"/>
                  <a:pt x="32" y="128"/>
                </a:cubicBezTo>
                <a:cubicBezTo>
                  <a:pt x="0" y="192"/>
                  <a:pt x="40" y="304"/>
                  <a:pt x="80" y="41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505200" y="977900"/>
            <a:ext cx="5259388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5000"/>
              </a:spcBef>
            </a:pPr>
            <a:r>
              <a:rPr lang="en-US" b="1"/>
              <a:t>Identify the variable for which you need to solve.</a:t>
            </a:r>
            <a:r>
              <a:rPr lang="en-US" b="1">
                <a:solidFill>
                  <a:srgbClr val="008080"/>
                </a:solidFill>
              </a:rPr>
              <a:t>  </a:t>
            </a:r>
          </a:p>
          <a:p>
            <a:pPr algn="l">
              <a:spcBef>
                <a:spcPct val="25000"/>
              </a:spcBef>
            </a:pPr>
            <a:r>
              <a:rPr lang="en-US" b="1">
                <a:solidFill>
                  <a:srgbClr val="FF3300"/>
                </a:solidFill>
              </a:rPr>
              <a:t>     We want to isolate the variable, </a:t>
            </a:r>
            <a:r>
              <a:rPr lang="en-US" b="1" i="1">
                <a:solidFill>
                  <a:srgbClr val="FF3300"/>
                </a:solidFill>
              </a:rPr>
              <a:t>w.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514725" y="2319338"/>
            <a:ext cx="5103813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5000"/>
              </a:spcBef>
            </a:pPr>
            <a:r>
              <a:rPr lang="en-US" b="1"/>
              <a:t>Since </a:t>
            </a:r>
            <a:r>
              <a:rPr lang="en-US" b="1" i="1"/>
              <a:t>w</a:t>
            </a:r>
            <a:r>
              <a:rPr lang="en-US" b="1"/>
              <a:t> is multiplied times </a:t>
            </a:r>
            <a:r>
              <a:rPr lang="en-US" b="1" i="1"/>
              <a:t>l</a:t>
            </a:r>
            <a:r>
              <a:rPr lang="en-US" b="1"/>
              <a:t>, we need to get rid of it.  How?</a:t>
            </a:r>
          </a:p>
          <a:p>
            <a:pPr algn="l">
              <a:spcBef>
                <a:spcPct val="25000"/>
              </a:spcBef>
            </a:pPr>
            <a:r>
              <a:rPr lang="en-US" b="1">
                <a:solidFill>
                  <a:srgbClr val="FF3300"/>
                </a:solidFill>
              </a:rPr>
              <a:t>     Divide both sides by </a:t>
            </a:r>
            <a:r>
              <a:rPr lang="en-US" b="1" i="1">
                <a:solidFill>
                  <a:srgbClr val="FF3300"/>
                </a:solidFill>
              </a:rPr>
              <a:t>l</a:t>
            </a:r>
            <a:r>
              <a:rPr lang="en-US" b="1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057400" y="18288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914400" y="1828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36600" y="1874838"/>
            <a:ext cx="18542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i="1"/>
              <a:t>l        l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122488" y="1195388"/>
            <a:ext cx="201612" cy="1295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525838" y="3676650"/>
            <a:ext cx="45545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5000"/>
              </a:spcBef>
            </a:pPr>
            <a:r>
              <a:rPr lang="en-US" b="1"/>
              <a:t>Since </a:t>
            </a:r>
            <a:r>
              <a:rPr lang="en-US" b="1" i="1"/>
              <a:t>w</a:t>
            </a:r>
            <a:r>
              <a:rPr lang="en-US" b="1"/>
              <a:t> is also multiplied times </a:t>
            </a:r>
            <a:r>
              <a:rPr lang="en-US" b="1" i="1"/>
              <a:t>h</a:t>
            </a:r>
            <a:r>
              <a:rPr lang="en-US" b="1"/>
              <a:t>, we need to get rid of it.  How?</a:t>
            </a:r>
          </a:p>
          <a:p>
            <a:pPr algn="l">
              <a:spcBef>
                <a:spcPct val="25000"/>
              </a:spcBef>
            </a:pPr>
            <a:r>
              <a:rPr lang="en-US" b="1">
                <a:solidFill>
                  <a:srgbClr val="FF3300"/>
                </a:solidFill>
              </a:rPr>
              <a:t>     Divide both sides by </a:t>
            </a:r>
            <a:r>
              <a:rPr lang="en-US" b="1" i="1">
                <a:solidFill>
                  <a:srgbClr val="FF3300"/>
                </a:solidFill>
              </a:rPr>
              <a:t>h</a:t>
            </a:r>
            <a:r>
              <a:rPr lang="en-US" b="1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190625" y="1881188"/>
            <a:ext cx="19462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200" i="1"/>
              <a:t>h       h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2487613" y="1165225"/>
            <a:ext cx="661987" cy="13477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96925" y="2873375"/>
            <a:ext cx="979488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400"/>
              <a:t>V</a:t>
            </a:r>
          </a:p>
          <a:p>
            <a:r>
              <a:rPr lang="en-US" sz="4400" i="1"/>
              <a:t>l</a:t>
            </a:r>
            <a:r>
              <a:rPr lang="en-US" sz="4400" i="1">
                <a:cs typeface="Times New Roman" charset="0"/>
              </a:rPr>
              <a:t>•</a:t>
            </a:r>
            <a:r>
              <a:rPr lang="en-US" sz="4400" i="1"/>
              <a:t>h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987425" y="358775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779588" y="3173413"/>
            <a:ext cx="1266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/>
              <a:t>= </a:t>
            </a:r>
            <a:r>
              <a:rPr lang="en-US" sz="4400" i="1"/>
              <a:t>w</a:t>
            </a:r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996950" y="3905250"/>
            <a:ext cx="1433513" cy="836613"/>
          </a:xfrm>
          <a:custGeom>
            <a:avLst/>
            <a:gdLst>
              <a:gd name="T0" fmla="*/ 903 w 903"/>
              <a:gd name="T1" fmla="*/ 0 h 692"/>
              <a:gd name="T2" fmla="*/ 787 w 903"/>
              <a:gd name="T3" fmla="*/ 280 h 692"/>
              <a:gd name="T4" fmla="*/ 351 w 903"/>
              <a:gd name="T5" fmla="*/ 329 h 692"/>
              <a:gd name="T6" fmla="*/ 55 w 903"/>
              <a:gd name="T7" fmla="*/ 428 h 692"/>
              <a:gd name="T8" fmla="*/ 22 w 903"/>
              <a:gd name="T9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3" h="692">
                <a:moveTo>
                  <a:pt x="903" y="0"/>
                </a:moveTo>
                <a:cubicBezTo>
                  <a:pt x="891" y="112"/>
                  <a:pt x="879" y="225"/>
                  <a:pt x="787" y="280"/>
                </a:cubicBezTo>
                <a:cubicBezTo>
                  <a:pt x="695" y="335"/>
                  <a:pt x="473" y="304"/>
                  <a:pt x="351" y="329"/>
                </a:cubicBezTo>
                <a:cubicBezTo>
                  <a:pt x="229" y="354"/>
                  <a:pt x="110" y="368"/>
                  <a:pt x="55" y="428"/>
                </a:cubicBezTo>
                <a:cubicBezTo>
                  <a:pt x="0" y="488"/>
                  <a:pt x="28" y="648"/>
                  <a:pt x="22" y="69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774825" y="4600575"/>
            <a:ext cx="979488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400"/>
              <a:t>V</a:t>
            </a:r>
          </a:p>
          <a:p>
            <a:r>
              <a:rPr lang="en-US" sz="4400" i="1"/>
              <a:t>l</a:t>
            </a:r>
            <a:r>
              <a:rPr lang="en-US" sz="4400" i="1">
                <a:cs typeface="Times New Roman" charset="0"/>
              </a:rPr>
              <a:t>•</a:t>
            </a:r>
            <a:r>
              <a:rPr lang="en-US" sz="4400" i="1"/>
              <a:t>h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1965325" y="531495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738188" y="4913313"/>
            <a:ext cx="1266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i="1"/>
              <a:t>w =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592513" y="5149850"/>
            <a:ext cx="44148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Write the equation with the isolated variable first.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 animBg="1"/>
      <p:bldP spid="8195" grpId="0" autoUpdateAnimBg="0"/>
      <p:bldP spid="8196" grpId="0" animBg="1"/>
      <p:bldP spid="8197" grpId="0" build="p" autoUpdateAnimBg="0"/>
      <p:bldP spid="8198" grpId="0" build="p" autoUpdateAnimBg="0"/>
      <p:bldP spid="8199" grpId="0" animBg="1"/>
      <p:bldP spid="8200" grpId="0" animBg="1"/>
      <p:bldP spid="8201" grpId="0" autoUpdateAnimBg="0"/>
      <p:bldP spid="8202" grpId="0" animBg="1"/>
      <p:bldP spid="8203" grpId="0" build="p" autoUpdateAnimBg="0"/>
      <p:bldP spid="8204" grpId="0" autoUpdateAnimBg="0"/>
      <p:bldP spid="8205" grpId="0" animBg="1"/>
      <p:bldP spid="8206" grpId="0" autoUpdateAnimBg="0"/>
      <p:bldP spid="8207" grpId="0" animBg="1"/>
      <p:bldP spid="8208" grpId="0" autoUpdateAnimBg="0"/>
      <p:bldP spid="8209" grpId="0" animBg="1"/>
      <p:bldP spid="8210" grpId="0" autoUpdateAnimBg="0"/>
      <p:bldP spid="8211" grpId="0" animBg="1"/>
      <p:bldP spid="8212" grpId="0" autoUpdateAnimBg="0"/>
      <p:bldP spid="821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5" name="Freeform 25"/>
          <p:cNvSpPr>
            <a:spLocks/>
          </p:cNvSpPr>
          <p:nvPr/>
        </p:nvSpPr>
        <p:spPr bwMode="auto">
          <a:xfrm>
            <a:off x="4179888" y="4735513"/>
            <a:ext cx="650875" cy="1133475"/>
          </a:xfrm>
          <a:custGeom>
            <a:avLst/>
            <a:gdLst>
              <a:gd name="T0" fmla="*/ 0 w 410"/>
              <a:gd name="T1" fmla="*/ 40 h 714"/>
              <a:gd name="T2" fmla="*/ 354 w 410"/>
              <a:gd name="T3" fmla="*/ 74 h 714"/>
              <a:gd name="T4" fmla="*/ 337 w 410"/>
              <a:gd name="T5" fmla="*/ 484 h 714"/>
              <a:gd name="T6" fmla="*/ 82 w 410"/>
              <a:gd name="T7" fmla="*/ 714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0" h="714">
                <a:moveTo>
                  <a:pt x="0" y="40"/>
                </a:moveTo>
                <a:cubicBezTo>
                  <a:pt x="59" y="44"/>
                  <a:pt x="298" y="0"/>
                  <a:pt x="354" y="74"/>
                </a:cubicBezTo>
                <a:cubicBezTo>
                  <a:pt x="410" y="148"/>
                  <a:pt x="382" y="377"/>
                  <a:pt x="337" y="484"/>
                </a:cubicBezTo>
                <a:cubicBezTo>
                  <a:pt x="292" y="591"/>
                  <a:pt x="135" y="666"/>
                  <a:pt x="82" y="714"/>
                </a:cubicBez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1476375" y="5540375"/>
            <a:ext cx="2755900" cy="1266825"/>
          </a:xfrm>
          <a:prstGeom prst="rect">
            <a:avLst/>
          </a:prstGeom>
          <a:solidFill>
            <a:srgbClr val="FFFF00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Solve  3</a:t>
            </a:r>
            <a:r>
              <a:rPr lang="en-US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x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+ 6 = </a:t>
            </a:r>
            <a:r>
              <a:rPr lang="en-US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y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 for </a:t>
            </a:r>
            <a:r>
              <a:rPr lang="en-US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x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54038" y="892175"/>
            <a:ext cx="25479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3</a:t>
            </a:r>
            <a:r>
              <a:rPr lang="en-US" sz="4000" i="1">
                <a:solidFill>
                  <a:schemeClr val="tx2"/>
                </a:solidFill>
              </a:rPr>
              <a:t>x</a:t>
            </a:r>
            <a:r>
              <a:rPr lang="en-US" sz="4000">
                <a:solidFill>
                  <a:schemeClr val="tx2"/>
                </a:solidFill>
              </a:rPr>
              <a:t> + 6 = </a:t>
            </a:r>
            <a:r>
              <a:rPr lang="en-US" sz="4000" i="1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470400" y="1554163"/>
            <a:ext cx="4584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>
                <a:solidFill>
                  <a:srgbClr val="FF3300"/>
                </a:solidFill>
              </a:rPr>
              <a:t>Subtract 6 from both sides.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33488" y="1433513"/>
            <a:ext cx="30178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– 6     – 6 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220788" y="2120900"/>
            <a:ext cx="954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587625" y="2128838"/>
            <a:ext cx="1111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457700" y="2105025"/>
            <a:ext cx="4324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/>
              <a:t>Since  y  and  –6   are </a:t>
            </a:r>
            <a:r>
              <a:rPr lang="en-US" b="1" i="1" u="sng"/>
              <a:t>not like terms</a:t>
            </a:r>
            <a:r>
              <a:rPr lang="en-US" b="1" i="1"/>
              <a:t>, we cannot combine them.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336675" y="2097088"/>
            <a:ext cx="1485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3x  =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1520825" y="957263"/>
            <a:ext cx="457200" cy="12541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551113" y="2058988"/>
            <a:ext cx="1698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 y </a:t>
            </a:r>
            <a:r>
              <a:rPr lang="en-US" sz="4000" b="1"/>
              <a:t>–</a:t>
            </a:r>
            <a:r>
              <a:rPr lang="en-US" sz="4000"/>
              <a:t> 6 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257675" y="3035300"/>
            <a:ext cx="363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>
                <a:solidFill>
                  <a:srgbClr val="FF3300"/>
                </a:solidFill>
              </a:rPr>
              <a:t>Divide both sides by 3.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220788" y="2789238"/>
            <a:ext cx="901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2719388" y="2789238"/>
            <a:ext cx="1239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531938" y="2728913"/>
            <a:ext cx="2273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3          3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1438275" y="2157413"/>
            <a:ext cx="352425" cy="12017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627188" y="3463925"/>
            <a:ext cx="24939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x = </a:t>
            </a:r>
            <a:r>
              <a:rPr lang="en-US" sz="4000" b="1">
                <a:cs typeface="Times New Roman" charset="0"/>
              </a:rPr>
              <a:t>——</a:t>
            </a:r>
            <a:endParaRPr lang="en-US" sz="4000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187575" y="3167063"/>
            <a:ext cx="16859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/>
              <a:t>y </a:t>
            </a:r>
            <a:r>
              <a:rPr lang="en-US" sz="4000" b="1"/>
              <a:t>–</a:t>
            </a:r>
            <a:r>
              <a:rPr lang="en-US" sz="4000"/>
              <a:t> 6 </a:t>
            </a:r>
          </a:p>
          <a:p>
            <a:r>
              <a:rPr lang="en-US" sz="4000"/>
              <a:t>3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1336675" y="4465638"/>
            <a:ext cx="3043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x = </a:t>
            </a:r>
            <a:r>
              <a:rPr lang="en-US" sz="4000">
                <a:cs typeface="Times New Roman" charset="0"/>
              </a:rPr>
              <a:t>—  </a:t>
            </a:r>
            <a:r>
              <a:rPr lang="en-US" sz="4000" b="1">
                <a:cs typeface="Times New Roman" charset="0"/>
              </a:rPr>
              <a:t>–</a:t>
            </a:r>
            <a:r>
              <a:rPr lang="en-US" sz="4000">
                <a:cs typeface="Times New Roman" charset="0"/>
              </a:rPr>
              <a:t>  —</a:t>
            </a:r>
            <a:endParaRPr lang="en-US" sz="4000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2354263" y="4156075"/>
            <a:ext cx="21955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/>
              <a:t>y        6</a:t>
            </a:r>
          </a:p>
          <a:p>
            <a:pPr algn="l"/>
            <a:r>
              <a:rPr lang="en-US" sz="4000"/>
              <a:t>3        3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709738" y="5754688"/>
            <a:ext cx="271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x = </a:t>
            </a:r>
            <a:r>
              <a:rPr lang="en-US" sz="4000">
                <a:cs typeface="Times New Roman" charset="0"/>
              </a:rPr>
              <a:t>— </a:t>
            </a:r>
            <a:r>
              <a:rPr lang="en-US" sz="4000" b="1">
                <a:cs typeface="Times New Roman" charset="0"/>
              </a:rPr>
              <a:t>–</a:t>
            </a:r>
            <a:r>
              <a:rPr lang="en-US" sz="4000">
                <a:cs typeface="Times New Roman" charset="0"/>
              </a:rPr>
              <a:t> 2</a:t>
            </a:r>
            <a:endParaRPr lang="en-US" sz="4000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2560638" y="5387975"/>
            <a:ext cx="652462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400"/>
              <a:t>y</a:t>
            </a:r>
          </a:p>
          <a:p>
            <a:r>
              <a:rPr lang="en-US" sz="4400"/>
              <a:t>3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5341938" y="4741863"/>
            <a:ext cx="29273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3300"/>
                </a:solidFill>
              </a:rPr>
              <a:t>Since 6 is divisible by 3, we write that fraction as a whole number.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3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3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3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3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 animBg="1"/>
      <p:bldP spid="10264" grpId="0" animBg="1"/>
      <p:bldP spid="10243" grpId="0" autoUpdateAnimBg="0"/>
      <p:bldP spid="10244" grpId="0" autoUpdateAnimBg="0"/>
      <p:bldP spid="10245" grpId="0" autoUpdateAnimBg="0"/>
      <p:bldP spid="10246" grpId="0" animBg="1"/>
      <p:bldP spid="10247" grpId="0" animBg="1"/>
      <p:bldP spid="10248" grpId="0" autoUpdateAnimBg="0"/>
      <p:bldP spid="10249" grpId="0" autoUpdateAnimBg="0"/>
      <p:bldP spid="10250" grpId="0" animBg="1"/>
      <p:bldP spid="10251" grpId="0" autoUpdateAnimBg="0"/>
      <p:bldP spid="10252" grpId="0" autoUpdateAnimBg="0"/>
      <p:bldP spid="10253" grpId="0" animBg="1"/>
      <p:bldP spid="10254" grpId="0" animBg="1"/>
      <p:bldP spid="10255" grpId="0" autoUpdateAnimBg="0"/>
      <p:bldP spid="10256" grpId="0" animBg="1"/>
      <p:bldP spid="10257" grpId="0" autoUpdateAnimBg="0"/>
      <p:bldP spid="10258" grpId="0" autoUpdateAnimBg="0"/>
      <p:bldP spid="10259" grpId="0" autoUpdateAnimBg="0"/>
      <p:bldP spid="10260" grpId="0" autoUpdateAnimBg="0"/>
      <p:bldP spid="10261" grpId="0" autoUpdateAnimBg="0"/>
      <p:bldP spid="10262" grpId="0" autoUpdateAnimBg="0"/>
      <p:bldP spid="1026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4529138" y="5562600"/>
            <a:ext cx="3265487" cy="979488"/>
          </a:xfrm>
          <a:prstGeom prst="rect">
            <a:avLst/>
          </a:prstGeom>
          <a:solidFill>
            <a:srgbClr val="FFFF00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1803400" y="4429125"/>
            <a:ext cx="3265488" cy="979488"/>
          </a:xfrm>
          <a:prstGeom prst="rect">
            <a:avLst/>
          </a:prstGeom>
          <a:solidFill>
            <a:srgbClr val="FFFF00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230188"/>
            <a:ext cx="7772400" cy="1143000"/>
          </a:xfrm>
        </p:spPr>
        <p:txBody>
          <a:bodyPr/>
          <a:lstStyle/>
          <a:p>
            <a:r>
              <a:rPr lang="en-US" b="1"/>
              <a:t>Solve </a:t>
            </a:r>
            <a:r>
              <a:rPr lang="en-US" b="1">
                <a:cs typeface="Times New Roman" charset="0"/>
              </a:rPr>
              <a:t>— + 6</a:t>
            </a:r>
            <a:r>
              <a:rPr lang="en-US" b="1" i="1">
                <a:cs typeface="Times New Roman" charset="0"/>
              </a:rPr>
              <a:t>y</a:t>
            </a:r>
            <a:r>
              <a:rPr lang="en-US" b="1">
                <a:cs typeface="Times New Roman" charset="0"/>
              </a:rPr>
              <a:t> = 2 for </a:t>
            </a:r>
            <a:r>
              <a:rPr lang="en-US" b="1" i="1">
                <a:cs typeface="Times New Roman" charset="0"/>
              </a:rPr>
              <a:t>x</a:t>
            </a:r>
            <a:r>
              <a:rPr lang="en-US" b="1">
                <a:cs typeface="Times New Roman" charset="0"/>
              </a:rPr>
              <a:t>.</a:t>
            </a:r>
            <a:endParaRPr lang="en-US" b="1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133725" y="104775"/>
            <a:ext cx="8366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400" b="1" i="1"/>
              <a:t>x</a:t>
            </a:r>
          </a:p>
          <a:p>
            <a:r>
              <a:rPr lang="en-US" sz="4400" b="1"/>
              <a:t>3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31875" y="1606550"/>
            <a:ext cx="3395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122363" y="1658938"/>
            <a:ext cx="3605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  <a:cs typeface="Times New Roman" charset="0"/>
              </a:rPr>
              <a:t>— + 6</a:t>
            </a:r>
            <a:r>
              <a:rPr lang="en-US" sz="4000" b="1" i="1">
                <a:solidFill>
                  <a:schemeClr val="tx2"/>
                </a:solidFill>
                <a:cs typeface="Times New Roman" charset="0"/>
              </a:rPr>
              <a:t>y</a:t>
            </a:r>
            <a:r>
              <a:rPr lang="en-US" sz="4000" b="1">
                <a:solidFill>
                  <a:schemeClr val="tx2"/>
                </a:solidFill>
                <a:cs typeface="Times New Roman" charset="0"/>
              </a:rPr>
              <a:t> = 2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50925" y="1379538"/>
            <a:ext cx="8366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b="1" i="1"/>
              <a:t>x</a:t>
            </a:r>
          </a:p>
          <a:p>
            <a:r>
              <a:rPr lang="en-US" sz="4000" b="1"/>
              <a:t>3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432300" y="1857375"/>
            <a:ext cx="4364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i="1"/>
              <a:t>Get rid of the + 6y first.</a:t>
            </a:r>
          </a:p>
          <a:p>
            <a:pPr algn="l"/>
            <a:r>
              <a:rPr lang="en-US" b="1" i="1">
                <a:solidFill>
                  <a:srgbClr val="FF3300"/>
                </a:solidFill>
              </a:rPr>
              <a:t>     Subtract 6y from both sides.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806575" y="2136775"/>
            <a:ext cx="2678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– 6y    – 6y 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1854200" y="2808288"/>
            <a:ext cx="966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3233738" y="2817813"/>
            <a:ext cx="966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698625" y="3138488"/>
            <a:ext cx="8366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b="1" i="1"/>
              <a:t>x</a:t>
            </a:r>
          </a:p>
          <a:p>
            <a:r>
              <a:rPr lang="en-US" sz="4000" b="1"/>
              <a:t>3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2235200" y="1738313"/>
            <a:ext cx="419100" cy="10715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765300" y="3406775"/>
            <a:ext cx="3605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  <a:cs typeface="Times New Roman" charset="0"/>
              </a:rPr>
              <a:t>—  =  2 – 6y 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133975" y="3054350"/>
            <a:ext cx="3852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i="1"/>
              <a:t>Next get rid of the 3.</a:t>
            </a:r>
          </a:p>
          <a:p>
            <a:pPr algn="l"/>
            <a:r>
              <a:rPr lang="en-US" b="1" i="1">
                <a:solidFill>
                  <a:srgbClr val="FF3300"/>
                </a:solidFill>
              </a:rPr>
              <a:t>     Multiply both sides by 3.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096963" y="3271838"/>
            <a:ext cx="7826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9900"/>
                </a:solidFill>
              </a:rPr>
              <a:t>(3)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901950" y="3370263"/>
            <a:ext cx="2193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>
                <a:solidFill>
                  <a:srgbClr val="FF9900"/>
                </a:solidFill>
              </a:rPr>
              <a:t>(          ) 3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138238" y="3330575"/>
            <a:ext cx="1109662" cy="9667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Freeform 19"/>
          <p:cNvSpPr>
            <a:spLocks/>
          </p:cNvSpPr>
          <p:nvPr/>
        </p:nvSpPr>
        <p:spPr bwMode="auto">
          <a:xfrm>
            <a:off x="3370263" y="3111500"/>
            <a:ext cx="1371600" cy="454025"/>
          </a:xfrm>
          <a:custGeom>
            <a:avLst/>
            <a:gdLst>
              <a:gd name="T0" fmla="*/ 864 w 864"/>
              <a:gd name="T1" fmla="*/ 249 h 286"/>
              <a:gd name="T2" fmla="*/ 790 w 864"/>
              <a:gd name="T3" fmla="*/ 96 h 286"/>
              <a:gd name="T4" fmla="*/ 568 w 864"/>
              <a:gd name="T5" fmla="*/ 15 h 286"/>
              <a:gd name="T6" fmla="*/ 239 w 864"/>
              <a:gd name="T7" fmla="*/ 45 h 286"/>
              <a:gd name="T8" fmla="*/ 0 w 864"/>
              <a:gd name="T9" fmla="*/ 286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4" h="286">
                <a:moveTo>
                  <a:pt x="864" y="249"/>
                </a:moveTo>
                <a:cubicBezTo>
                  <a:pt x="851" y="187"/>
                  <a:pt x="839" y="135"/>
                  <a:pt x="790" y="96"/>
                </a:cubicBezTo>
                <a:cubicBezTo>
                  <a:pt x="741" y="57"/>
                  <a:pt x="660" y="23"/>
                  <a:pt x="568" y="15"/>
                </a:cubicBezTo>
                <a:cubicBezTo>
                  <a:pt x="476" y="7"/>
                  <a:pt x="334" y="0"/>
                  <a:pt x="239" y="45"/>
                </a:cubicBezTo>
                <a:cubicBezTo>
                  <a:pt x="144" y="90"/>
                  <a:pt x="40" y="246"/>
                  <a:pt x="0" y="286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038350" y="4481513"/>
            <a:ext cx="1566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x  =  6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514725" y="4457700"/>
            <a:ext cx="1568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/>
              <a:t>–</a:t>
            </a:r>
            <a:r>
              <a:rPr lang="en-US" sz="4000"/>
              <a:t> 18y </a:t>
            </a:r>
          </a:p>
        </p:txBody>
      </p:sp>
      <p:sp>
        <p:nvSpPr>
          <p:cNvPr id="11286" name="Freeform 22"/>
          <p:cNvSpPr>
            <a:spLocks/>
          </p:cNvSpPr>
          <p:nvPr/>
        </p:nvSpPr>
        <p:spPr bwMode="auto">
          <a:xfrm>
            <a:off x="4154488" y="3300413"/>
            <a:ext cx="561975" cy="247650"/>
          </a:xfrm>
          <a:custGeom>
            <a:avLst/>
            <a:gdLst>
              <a:gd name="T0" fmla="*/ 354 w 354"/>
              <a:gd name="T1" fmla="*/ 134 h 156"/>
              <a:gd name="T2" fmla="*/ 255 w 354"/>
              <a:gd name="T3" fmla="*/ 39 h 156"/>
              <a:gd name="T4" fmla="*/ 140 w 354"/>
              <a:gd name="T5" fmla="*/ 19 h 156"/>
              <a:gd name="T6" fmla="*/ 0 w 354"/>
              <a:gd name="T7" fmla="*/ 156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4" h="156">
                <a:moveTo>
                  <a:pt x="354" y="134"/>
                </a:moveTo>
                <a:cubicBezTo>
                  <a:pt x="338" y="117"/>
                  <a:pt x="291" y="58"/>
                  <a:pt x="255" y="39"/>
                </a:cubicBezTo>
                <a:cubicBezTo>
                  <a:pt x="219" y="20"/>
                  <a:pt x="182" y="0"/>
                  <a:pt x="140" y="19"/>
                </a:cubicBezTo>
                <a:cubicBezTo>
                  <a:pt x="98" y="38"/>
                  <a:pt x="29" y="128"/>
                  <a:pt x="0" y="156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213100" y="5761038"/>
            <a:ext cx="1136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OR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46638" y="5668963"/>
            <a:ext cx="2730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x = -18y + 6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356225" y="4049713"/>
            <a:ext cx="3787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Add parentheses to keep the 2 – 6y grouped together.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0" grpId="0" animBg="1"/>
      <p:bldP spid="11287" grpId="0" animBg="1"/>
      <p:bldP spid="11272" grpId="0" build="p" autoUpdateAnimBg="0"/>
      <p:bldP spid="11273" grpId="0" autoUpdateAnimBg="0"/>
      <p:bldP spid="11274" grpId="0" animBg="1"/>
      <p:bldP spid="11275" grpId="0" animBg="1"/>
      <p:bldP spid="11276" grpId="0" autoUpdateAnimBg="0"/>
      <p:bldP spid="11277" grpId="0" animBg="1"/>
      <p:bldP spid="11278" grpId="0" autoUpdateAnimBg="0"/>
      <p:bldP spid="11279" grpId="0" build="p" autoUpdateAnimBg="0"/>
      <p:bldP spid="11280" grpId="0" autoUpdateAnimBg="0"/>
      <p:bldP spid="11281" grpId="0" autoUpdateAnimBg="0"/>
      <p:bldP spid="11282" grpId="0" animBg="1"/>
      <p:bldP spid="11283" grpId="0" animBg="1"/>
      <p:bldP spid="11284" grpId="0" autoUpdateAnimBg="0"/>
      <p:bldP spid="11285" grpId="0" autoUpdateAnimBg="0"/>
      <p:bldP spid="11286" grpId="0" animBg="1"/>
      <p:bldP spid="11288" grpId="0" autoUpdateAnimBg="0"/>
      <p:bldP spid="11289" grpId="0" autoUpdateAnimBg="0"/>
      <p:bldP spid="1129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155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8"/>
            <a:ext cx="7772400" cy="1143000"/>
          </a:xfrm>
        </p:spPr>
        <p:txBody>
          <a:bodyPr/>
          <a:lstStyle/>
          <a:p>
            <a:r>
              <a:rPr lang="en-US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382000" cy="529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5000"/>
              </a:spcBef>
            </a:pPr>
            <a:r>
              <a:rPr lang="en-US" sz="3500" b="1" i="1">
                <a:solidFill>
                  <a:srgbClr val="FF3300"/>
                </a:solidFill>
                <a:cs typeface="Times New Roman" charset="0"/>
              </a:rPr>
              <a:t>•</a:t>
            </a:r>
            <a:r>
              <a:rPr lang="en-US" sz="3500" i="1">
                <a:solidFill>
                  <a:srgbClr val="FF3300"/>
                </a:solidFill>
              </a:rPr>
              <a:t> </a:t>
            </a:r>
            <a:r>
              <a:rPr lang="en-US" sz="3500" i="1"/>
              <a:t>Identify the variable for which you are solving…the one we want to isolate.</a:t>
            </a:r>
          </a:p>
          <a:p>
            <a:pPr algn="l">
              <a:spcBef>
                <a:spcPct val="25000"/>
              </a:spcBef>
            </a:pPr>
            <a:r>
              <a:rPr lang="en-US" sz="3500" b="1" i="1">
                <a:solidFill>
                  <a:srgbClr val="FF3300"/>
                </a:solidFill>
                <a:cs typeface="Times New Roman" charset="0"/>
              </a:rPr>
              <a:t>•</a:t>
            </a:r>
            <a:r>
              <a:rPr lang="en-US" sz="3500" i="1"/>
              <a:t> Use inverse operations to isolate that variable.</a:t>
            </a:r>
          </a:p>
          <a:p>
            <a:pPr algn="l">
              <a:spcBef>
                <a:spcPct val="25000"/>
              </a:spcBef>
            </a:pPr>
            <a:r>
              <a:rPr lang="en-US" sz="3500" b="1" i="1">
                <a:solidFill>
                  <a:srgbClr val="FF3300"/>
                </a:solidFill>
                <a:cs typeface="Times New Roman" charset="0"/>
              </a:rPr>
              <a:t>•</a:t>
            </a:r>
            <a:r>
              <a:rPr lang="en-US" sz="3500" i="1"/>
              <a:t> Combining like terms is not usually possible.</a:t>
            </a:r>
          </a:p>
          <a:p>
            <a:pPr algn="l">
              <a:spcBef>
                <a:spcPct val="25000"/>
              </a:spcBef>
            </a:pPr>
            <a:r>
              <a:rPr lang="en-US" sz="3500" b="1" i="1">
                <a:solidFill>
                  <a:srgbClr val="FF3300"/>
                </a:solidFill>
                <a:cs typeface="Times New Roman" charset="0"/>
              </a:rPr>
              <a:t>• </a:t>
            </a:r>
            <a:r>
              <a:rPr lang="en-US" sz="3500" b="1" i="1"/>
              <a:t> </a:t>
            </a:r>
            <a:r>
              <a:rPr lang="en-US" sz="3500" i="1"/>
              <a:t>Add grouping symbols (i.e. parentheses) if needed to make sure the order of operations does not change.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623050" y="60610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STOP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766</Words>
  <Application>Microsoft Macintosh PowerPoint</Application>
  <PresentationFormat>On-screen Show (4:3)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Garamond</vt:lpstr>
      <vt:lpstr>Arial</vt:lpstr>
      <vt:lpstr>Wingdings</vt:lpstr>
      <vt:lpstr>Default Design</vt:lpstr>
      <vt:lpstr>Solving Literal Equations</vt:lpstr>
      <vt:lpstr>Review Inverse Operations</vt:lpstr>
      <vt:lpstr>To solve literal equations:</vt:lpstr>
      <vt:lpstr>Solve  m + a = p  for  m.</vt:lpstr>
      <vt:lpstr>Solve V = l·w·h for w.</vt:lpstr>
      <vt:lpstr>Solve  3x + 6 = y  for x.</vt:lpstr>
      <vt:lpstr>Solve — + 6y = 2 for x.</vt:lpstr>
      <vt:lpstr>PowerPoint Presentation</vt:lpstr>
      <vt:lpstr>Summary</vt:lpstr>
      <vt:lpstr>Practice: Solving Literal Equations.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Literal Equations</dc:title>
  <dc:creator>Livingston</dc:creator>
  <cp:lastModifiedBy>ADMIN</cp:lastModifiedBy>
  <cp:revision>17</cp:revision>
  <dcterms:created xsi:type="dcterms:W3CDTF">2007-09-29T19:31:34Z</dcterms:created>
  <dcterms:modified xsi:type="dcterms:W3CDTF">2018-11-09T18:22:32Z</dcterms:modified>
</cp:coreProperties>
</file>